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20" name="Substituent subsol 19"/>
          <p:cNvSpPr>
            <a:spLocks noGrp="1"/>
          </p:cNvSpPr>
          <p:nvPr>
            <p:ph type="ftr" sz="quarter" idx="11"/>
          </p:nvPr>
        </p:nvSpPr>
        <p:spPr/>
        <p:txBody>
          <a:bodyPr/>
          <a:lstStyle>
            <a:extLst/>
          </a:lstStyle>
          <a:p>
            <a:endParaRPr lang="en-US"/>
          </a:p>
        </p:txBody>
      </p:sp>
      <p:sp>
        <p:nvSpPr>
          <p:cNvPr id="10" name="Substituent număr diapozitiv 9"/>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8" name="Substituent subsol 7"/>
          <p:cNvSpPr>
            <a:spLocks noGrp="1"/>
          </p:cNvSpPr>
          <p:nvPr>
            <p:ph type="ftr" sz="quarter" idx="11"/>
          </p:nvPr>
        </p:nvSpPr>
        <p:spPr/>
        <p:txBody>
          <a:bodyPr/>
          <a:lstStyle>
            <a:extLst/>
          </a:lstStyle>
          <a:p>
            <a:endParaRPr lang="en-US"/>
          </a:p>
        </p:txBody>
      </p:sp>
      <p:sp>
        <p:nvSpPr>
          <p:cNvPr id="9" name="Substituent număr diapozitiv 8"/>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4" name="Substituent subsol 3"/>
          <p:cNvSpPr>
            <a:spLocks noGrp="1"/>
          </p:cNvSpPr>
          <p:nvPr>
            <p:ph type="ftr" sz="quarter" idx="11"/>
          </p:nvPr>
        </p:nvSpPr>
        <p:spPr/>
        <p:txBody>
          <a:bodyPr/>
          <a:lstStyle>
            <a:extLst/>
          </a:lstStyle>
          <a:p>
            <a:endParaRPr lang="en-US"/>
          </a:p>
        </p:txBody>
      </p:sp>
      <p:sp>
        <p:nvSpPr>
          <p:cNvPr id="5" name="Substituent număr diapozitiv 4"/>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3" name="Substituent subsol 2"/>
          <p:cNvSpPr>
            <a:spLocks noGrp="1"/>
          </p:cNvSpPr>
          <p:nvPr>
            <p:ph type="ftr" sz="quarter" idx="11"/>
          </p:nvPr>
        </p:nvSpPr>
        <p:spPr/>
        <p:txBody>
          <a:bodyPr/>
          <a:lstStyle>
            <a:extLst/>
          </a:lstStyle>
          <a:p>
            <a:endParaRPr lang="en-US"/>
          </a:p>
        </p:txBody>
      </p:sp>
      <p:sp>
        <p:nvSpPr>
          <p:cNvPr id="4" name="Substituent număr diapozitiv 3"/>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1/27/2015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6868D92-5727-4E81-883B-83C141207F94}" type="datetimeFigureOut">
              <a:rPr lang="en-US" smtClean="0"/>
              <a:t>1/27/2015</a:t>
            </a:fld>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443E29B-C222-46C1-B13C-2A9C33490E21}" type="slidenum">
              <a:rPr lang="en-US" smtClean="0"/>
              <a:t>‹#›</a:t>
            </a:fld>
            <a:endParaRPr lang="en-US"/>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2483768" y="2996952"/>
            <a:ext cx="6120680" cy="1472184"/>
          </a:xfrm>
        </p:spPr>
        <p:txBody>
          <a:bodyPr>
            <a:normAutofit fontScale="90000"/>
          </a:bodyPr>
          <a:lstStyle/>
          <a:p>
            <a:r>
              <a:rPr lang="ro-RO" b="1" dirty="0" smtClean="0"/>
              <a:t/>
            </a:r>
            <a:br>
              <a:rPr lang="ro-RO" b="1" dirty="0" smtClean="0"/>
            </a:br>
            <a:r>
              <a:rPr lang="ro-RO" b="1" dirty="0" err="1"/>
              <a:t>Funcţii</a:t>
            </a:r>
            <a:r>
              <a:rPr lang="ro-RO" b="1" dirty="0"/>
              <a:t> asupra datelor calendaristice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1435608" y="1447800"/>
            <a:ext cx="7498080" cy="5195910"/>
          </a:xfrm>
        </p:spPr>
        <p:txBody>
          <a:bodyPr>
            <a:noAutofit/>
          </a:bodyPr>
          <a:lstStyle/>
          <a:p>
            <a:r>
              <a:rPr lang="en-US" sz="1600" b="1" dirty="0" err="1" smtClean="0"/>
              <a:t>Formatul</a:t>
            </a:r>
            <a:r>
              <a:rPr lang="en-US" sz="1600" b="1" dirty="0" smtClean="0"/>
              <a:t> implicit:  DD-MON-RR  ex </a:t>
            </a:r>
            <a:r>
              <a:rPr lang="en-US" sz="1600" b="1" dirty="0"/>
              <a:t>02-DEC-99. </a:t>
            </a:r>
            <a:endParaRPr lang="en-US" sz="1600" b="1" dirty="0" smtClean="0"/>
          </a:p>
          <a:p>
            <a:r>
              <a:rPr lang="en-US" sz="1600" b="1" dirty="0" smtClean="0"/>
              <a:t>In Oracle </a:t>
            </a:r>
            <a:r>
              <a:rPr lang="en-US" sz="1600" b="1" dirty="0" err="1" smtClean="0"/>
              <a:t>datele</a:t>
            </a:r>
            <a:r>
              <a:rPr lang="en-US" sz="1600" b="1" dirty="0" smtClean="0"/>
              <a:t> pot </a:t>
            </a:r>
            <a:r>
              <a:rPr lang="en-US" sz="1600" b="1" dirty="0" err="1" smtClean="0"/>
              <a:t>fi</a:t>
            </a:r>
            <a:r>
              <a:rPr lang="en-US" sz="1600" b="1" dirty="0" smtClean="0"/>
              <a:t> in </a:t>
            </a:r>
            <a:r>
              <a:rPr lang="en-US" sz="1600" b="1" dirty="0" err="1" smtClean="0"/>
              <a:t>inervalul</a:t>
            </a:r>
            <a:r>
              <a:rPr lang="en-US" sz="1600" b="1" dirty="0" smtClean="0"/>
              <a:t>  </a:t>
            </a:r>
            <a:r>
              <a:rPr lang="en-US" sz="1600" dirty="0"/>
              <a:t>January 1, 4712 B.C., and December 31, 9999 A.D. </a:t>
            </a:r>
            <a:endParaRPr lang="en-US" sz="1600" dirty="0" smtClean="0"/>
          </a:p>
          <a:p>
            <a:pPr>
              <a:buNone/>
            </a:pPr>
            <a:r>
              <a:rPr lang="en-US" sz="1600" b="1" dirty="0">
                <a:solidFill>
                  <a:srgbClr val="FF0000"/>
                </a:solidFill>
              </a:rPr>
              <a:t>SELECT </a:t>
            </a:r>
            <a:r>
              <a:rPr lang="en-US" sz="1600" b="1" dirty="0" err="1">
                <a:solidFill>
                  <a:srgbClr val="FF0000"/>
                </a:solidFill>
              </a:rPr>
              <a:t>last_name</a:t>
            </a:r>
            <a:r>
              <a:rPr lang="en-US" sz="1600" b="1" dirty="0">
                <a:solidFill>
                  <a:srgbClr val="FF0000"/>
                </a:solidFill>
              </a:rPr>
              <a:t>, </a:t>
            </a:r>
            <a:r>
              <a:rPr lang="en-US" sz="1600" b="1" dirty="0" err="1">
                <a:solidFill>
                  <a:srgbClr val="FF0000"/>
                </a:solidFill>
              </a:rPr>
              <a:t>hire_date</a:t>
            </a:r>
            <a:r>
              <a:rPr lang="en-US" sz="1600" b="1" dirty="0">
                <a:solidFill>
                  <a:srgbClr val="FF0000"/>
                </a:solidFill>
              </a:rPr>
              <a:t> + 60</a:t>
            </a:r>
          </a:p>
          <a:p>
            <a:pPr>
              <a:buNone/>
            </a:pPr>
            <a:r>
              <a:rPr lang="en-US" sz="1600" b="1" dirty="0">
                <a:solidFill>
                  <a:srgbClr val="FF0000"/>
                </a:solidFill>
              </a:rPr>
              <a:t>FROM employees</a:t>
            </a:r>
            <a:r>
              <a:rPr lang="en-US" sz="1600" b="1" dirty="0" smtClean="0">
                <a:solidFill>
                  <a:srgbClr val="FF0000"/>
                </a:solidFill>
              </a:rPr>
              <a:t>;</a:t>
            </a:r>
          </a:p>
          <a:p>
            <a:pPr>
              <a:buNone/>
            </a:pPr>
            <a:endParaRPr lang="en-US" sz="1600" b="1" dirty="0" smtClean="0">
              <a:solidFill>
                <a:srgbClr val="FF0000"/>
              </a:solidFill>
            </a:endParaRPr>
          </a:p>
          <a:p>
            <a:pPr>
              <a:buNone/>
            </a:pPr>
            <a:r>
              <a:rPr lang="en-US" sz="1600" b="1" dirty="0" smtClean="0">
                <a:solidFill>
                  <a:srgbClr val="FF0000"/>
                </a:solidFill>
              </a:rPr>
              <a:t>SELECT </a:t>
            </a:r>
            <a:r>
              <a:rPr lang="en-US" sz="1600" b="1" dirty="0" err="1" smtClean="0">
                <a:solidFill>
                  <a:srgbClr val="FF0000"/>
                </a:solidFill>
              </a:rPr>
              <a:t>employee_id,end_date,start_date</a:t>
            </a:r>
            <a:r>
              <a:rPr lang="en-US" sz="1600" b="1" dirty="0" smtClean="0">
                <a:solidFill>
                  <a:srgbClr val="FF0000"/>
                </a:solidFill>
              </a:rPr>
              <a:t>, (</a:t>
            </a:r>
            <a:r>
              <a:rPr lang="en-US" sz="1600" b="1" dirty="0" err="1" smtClean="0">
                <a:solidFill>
                  <a:srgbClr val="FF0000"/>
                </a:solidFill>
              </a:rPr>
              <a:t>end_date-start_date</a:t>
            </a:r>
            <a:r>
              <a:rPr lang="en-US" sz="1600" b="1" dirty="0" smtClean="0">
                <a:solidFill>
                  <a:srgbClr val="FF0000"/>
                </a:solidFill>
              </a:rPr>
              <a:t>)/365 as "</a:t>
            </a:r>
            <a:r>
              <a:rPr lang="en-US" sz="1600" b="1" dirty="0" err="1" smtClean="0">
                <a:solidFill>
                  <a:srgbClr val="FF0000"/>
                </a:solidFill>
              </a:rPr>
              <a:t>Ani</a:t>
            </a:r>
            <a:r>
              <a:rPr lang="en-US" sz="1600" b="1" dirty="0" smtClean="0">
                <a:solidFill>
                  <a:srgbClr val="FF0000"/>
                </a:solidFill>
              </a:rPr>
              <a:t>"</a:t>
            </a:r>
          </a:p>
          <a:p>
            <a:pPr>
              <a:buNone/>
            </a:pPr>
            <a:r>
              <a:rPr lang="en-US" sz="1600" b="1" dirty="0" smtClean="0">
                <a:solidFill>
                  <a:srgbClr val="FF0000"/>
                </a:solidFill>
              </a:rPr>
              <a:t>FROM </a:t>
            </a:r>
            <a:r>
              <a:rPr lang="en-US" sz="1600" b="1" dirty="0" err="1" smtClean="0">
                <a:solidFill>
                  <a:srgbClr val="FF0000"/>
                </a:solidFill>
              </a:rPr>
              <a:t>job_history</a:t>
            </a:r>
            <a:endParaRPr lang="en-US" sz="1600" b="1" dirty="0" smtClean="0">
              <a:solidFill>
                <a:srgbClr val="FF0000"/>
              </a:solidFill>
            </a:endParaRPr>
          </a:p>
          <a:p>
            <a:r>
              <a:rPr lang="vi-VN" sz="1600" dirty="0"/>
              <a:t> </a:t>
            </a:r>
            <a:r>
              <a:rPr lang="vi-VN" sz="1600" b="1" dirty="0" smtClean="0"/>
              <a:t>SYSDATE</a:t>
            </a:r>
            <a:r>
              <a:rPr lang="vi-VN" sz="1600" dirty="0" smtClean="0"/>
              <a:t> – returnează data şi ora curentă a serverului bazei de date.</a:t>
            </a:r>
            <a:endParaRPr lang="en-US" sz="1600" dirty="0" smtClean="0"/>
          </a:p>
          <a:p>
            <a:pPr>
              <a:buNone/>
            </a:pPr>
            <a:r>
              <a:rPr lang="en-US" sz="1600" b="1" dirty="0">
                <a:solidFill>
                  <a:srgbClr val="FF0000"/>
                </a:solidFill>
              </a:rPr>
              <a:t>SELECT </a:t>
            </a:r>
            <a:r>
              <a:rPr lang="en-US" sz="1600" b="1" dirty="0" err="1">
                <a:solidFill>
                  <a:srgbClr val="FF0000"/>
                </a:solidFill>
              </a:rPr>
              <a:t>last_name</a:t>
            </a:r>
            <a:r>
              <a:rPr lang="en-US" sz="1600" b="1" dirty="0">
                <a:solidFill>
                  <a:srgbClr val="FF0000"/>
                </a:solidFill>
              </a:rPr>
              <a:t>, (SYSDATE –</a:t>
            </a:r>
            <a:r>
              <a:rPr lang="en-US" sz="1600" b="1" dirty="0" err="1">
                <a:solidFill>
                  <a:srgbClr val="FF0000"/>
                </a:solidFill>
              </a:rPr>
              <a:t>hire_date</a:t>
            </a:r>
            <a:r>
              <a:rPr lang="en-US" sz="1600" b="1" dirty="0">
                <a:solidFill>
                  <a:srgbClr val="FF0000"/>
                </a:solidFill>
              </a:rPr>
              <a:t>)/7</a:t>
            </a:r>
          </a:p>
          <a:p>
            <a:pPr>
              <a:buNone/>
            </a:pPr>
            <a:r>
              <a:rPr lang="en-US" sz="1600" b="1" dirty="0">
                <a:solidFill>
                  <a:srgbClr val="FF0000"/>
                </a:solidFill>
              </a:rPr>
              <a:t>FROM employees; </a:t>
            </a:r>
            <a:endParaRPr lang="vi-VN" sz="1600" dirty="0" smtClean="0">
              <a:solidFill>
                <a:srgbClr val="FF0000"/>
              </a:solidFill>
            </a:endParaRPr>
          </a:p>
          <a:p>
            <a:r>
              <a:rPr lang="vi-VN" sz="1600" b="1" dirty="0" smtClean="0"/>
              <a:t>CURRENT_DATE</a:t>
            </a:r>
            <a:r>
              <a:rPr lang="vi-VN" sz="1600" dirty="0" smtClean="0"/>
              <a:t> – returnează data şi ora curentă a aplicaţiei client. Aceasta poate să difere de data bazei de date.</a:t>
            </a:r>
          </a:p>
          <a:p>
            <a:r>
              <a:rPr lang="vi-VN" sz="1600" b="1" dirty="0" smtClean="0"/>
              <a:t>SYSTIMESTAMP</a:t>
            </a:r>
            <a:r>
              <a:rPr lang="vi-VN" sz="1600" dirty="0" smtClean="0"/>
              <a:t> – returnează data în formatul </a:t>
            </a:r>
            <a:r>
              <a:rPr lang="vi-VN" sz="1600" b="1" dirty="0"/>
              <a:t>TIMESTAMP</a:t>
            </a:r>
            <a:r>
              <a:rPr lang="vi-VN" sz="1600" dirty="0" smtClean="0"/>
              <a:t>.</a:t>
            </a:r>
          </a:p>
          <a:p>
            <a:r>
              <a:rPr lang="vi-VN" sz="1800" b="1" dirty="0">
                <a:solidFill>
                  <a:srgbClr val="FF0000"/>
                </a:solidFill>
              </a:rPr>
              <a:t>select CURRENT_DATE, sysdate, </a:t>
            </a:r>
            <a:r>
              <a:rPr lang="vi-VN" sz="1800" b="1" dirty="0" smtClean="0">
                <a:solidFill>
                  <a:srgbClr val="FF0000"/>
                </a:solidFill>
              </a:rPr>
              <a:t>systimestamp</a:t>
            </a:r>
            <a:r>
              <a:rPr lang="en-US" sz="1800" b="1" dirty="0" smtClean="0">
                <a:solidFill>
                  <a:srgbClr val="FF0000"/>
                </a:solidFill>
              </a:rPr>
              <a:t> </a:t>
            </a:r>
            <a:r>
              <a:rPr lang="vi-VN" sz="1800" b="1" dirty="0" smtClean="0">
                <a:solidFill>
                  <a:srgbClr val="FF0000"/>
                </a:solidFill>
              </a:rPr>
              <a:t>from </a:t>
            </a:r>
            <a:r>
              <a:rPr lang="vi-VN" sz="1800" b="1" dirty="0">
                <a:solidFill>
                  <a:srgbClr val="FF0000"/>
                </a:solidFill>
              </a:rPr>
              <a:t>dual</a:t>
            </a:r>
            <a:endParaRPr lang="vi-VN" sz="1800" dirty="0" smtClean="0">
              <a:solidFill>
                <a:srgbClr val="FF0000"/>
              </a:solidFill>
            </a:endParaRPr>
          </a:p>
          <a:p>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0000" lnSpcReduction="20000"/>
          </a:bodyPr>
          <a:lstStyle/>
          <a:p>
            <a:r>
              <a:rPr lang="vi-VN" b="1" dirty="0"/>
              <a:t>ADD_MONTHS(data,nrluni)</a:t>
            </a:r>
            <a:r>
              <a:rPr lang="vi-VN" dirty="0" smtClean="0"/>
              <a:t> – adaugă un număr de luni la data curentă. Dacă al doilea parametru este un număr negativ, se realizează de fapt scăderea unui număr de luni din data precizată.</a:t>
            </a:r>
            <a:endParaRPr lang="en-US" dirty="0" smtClean="0"/>
          </a:p>
          <a:p>
            <a:pPr>
              <a:buNone/>
            </a:pPr>
            <a:r>
              <a:rPr lang="en-US" dirty="0" smtClean="0">
                <a:solidFill>
                  <a:srgbClr val="FF0000"/>
                </a:solidFill>
              </a:rPr>
              <a:t>select </a:t>
            </a:r>
            <a:r>
              <a:rPr lang="en-US" dirty="0" err="1" smtClean="0">
                <a:solidFill>
                  <a:srgbClr val="FF0000"/>
                </a:solidFill>
              </a:rPr>
              <a:t>sysdate</a:t>
            </a:r>
            <a:r>
              <a:rPr lang="en-US" dirty="0" smtClean="0">
                <a:solidFill>
                  <a:srgbClr val="FF0000"/>
                </a:solidFill>
              </a:rPr>
              <a:t>,</a:t>
            </a:r>
          </a:p>
          <a:p>
            <a:pPr>
              <a:buNone/>
            </a:pPr>
            <a:r>
              <a:rPr lang="en-US" dirty="0" smtClean="0">
                <a:solidFill>
                  <a:srgbClr val="FF0000"/>
                </a:solidFill>
              </a:rPr>
              <a:t> ADD_MONTHS(sysdate,3) from dual</a:t>
            </a:r>
          </a:p>
          <a:p>
            <a:r>
              <a:rPr lang="ro-RO" b="1" dirty="0"/>
              <a:t>MONTHS_BETWEEN(data1,data2)</a:t>
            </a:r>
            <a:r>
              <a:rPr lang="ro-RO" dirty="0" smtClean="0"/>
              <a:t> – determină numărul de luni dintre două date calendaristice precizate. Rezultatul returnat poate fi un număr real Dacă prima dată este mai mică (o dată mai veche) atunci rezultatul va un număr negativ.</a:t>
            </a:r>
            <a:endParaRPr lang="en-US" dirty="0" smtClean="0"/>
          </a:p>
          <a:p>
            <a:pPr>
              <a:buNone/>
            </a:pPr>
            <a:r>
              <a:rPr lang="en-US" b="1" dirty="0" smtClean="0">
                <a:solidFill>
                  <a:srgbClr val="FF0000"/>
                </a:solidFill>
              </a:rPr>
              <a:t>select </a:t>
            </a:r>
            <a:r>
              <a:rPr lang="en-US" b="1" dirty="0" err="1" smtClean="0">
                <a:solidFill>
                  <a:srgbClr val="FF0000"/>
                </a:solidFill>
              </a:rPr>
              <a:t>sysdate</a:t>
            </a:r>
            <a:r>
              <a:rPr lang="en-US" b="1" dirty="0" smtClean="0">
                <a:solidFill>
                  <a:srgbClr val="FF0000"/>
                </a:solidFill>
              </a:rPr>
              <a:t>, </a:t>
            </a:r>
            <a:r>
              <a:rPr lang="en-US" b="1" dirty="0" err="1" smtClean="0">
                <a:solidFill>
                  <a:srgbClr val="FF0000"/>
                </a:solidFill>
              </a:rPr>
              <a:t>hire_date</a:t>
            </a:r>
            <a:r>
              <a:rPr lang="en-US" b="1" dirty="0" smtClean="0">
                <a:solidFill>
                  <a:srgbClr val="FF0000"/>
                </a:solidFill>
              </a:rPr>
              <a:t>, </a:t>
            </a:r>
            <a:endParaRPr lang="en-US" dirty="0" smtClean="0">
              <a:solidFill>
                <a:srgbClr val="FF0000"/>
              </a:solidFill>
            </a:endParaRPr>
          </a:p>
          <a:p>
            <a:pPr>
              <a:buNone/>
            </a:pPr>
            <a:r>
              <a:rPr lang="en-US" b="1" dirty="0" smtClean="0">
                <a:solidFill>
                  <a:srgbClr val="FF0000"/>
                </a:solidFill>
              </a:rPr>
              <a:t>    MONTHS_BETWEEN(</a:t>
            </a:r>
            <a:r>
              <a:rPr lang="en-US" b="1" dirty="0" err="1" smtClean="0">
                <a:solidFill>
                  <a:srgbClr val="FF0000"/>
                </a:solidFill>
              </a:rPr>
              <a:t>sysdate</a:t>
            </a:r>
            <a:r>
              <a:rPr lang="en-US" b="1" dirty="0" smtClean="0">
                <a:solidFill>
                  <a:srgbClr val="FF0000"/>
                </a:solidFill>
              </a:rPr>
              <a:t>, </a:t>
            </a:r>
            <a:r>
              <a:rPr lang="en-US" b="1" dirty="0" err="1" smtClean="0">
                <a:solidFill>
                  <a:srgbClr val="FF0000"/>
                </a:solidFill>
              </a:rPr>
              <a:t>hire_date</a:t>
            </a:r>
            <a:r>
              <a:rPr lang="en-US" b="1" dirty="0" smtClean="0">
                <a:solidFill>
                  <a:srgbClr val="FF0000"/>
                </a:solidFill>
              </a:rPr>
              <a:t>), </a:t>
            </a:r>
            <a:endParaRPr lang="en-US" dirty="0" smtClean="0">
              <a:solidFill>
                <a:srgbClr val="FF0000"/>
              </a:solidFill>
            </a:endParaRPr>
          </a:p>
          <a:p>
            <a:pPr>
              <a:buNone/>
            </a:pPr>
            <a:r>
              <a:rPr lang="en-US" b="1" dirty="0" smtClean="0">
                <a:solidFill>
                  <a:srgbClr val="FF0000"/>
                </a:solidFill>
              </a:rPr>
              <a:t>    from employees</a:t>
            </a:r>
            <a:endParaRPr lang="en-US" dirty="0" smtClean="0">
              <a:solidFill>
                <a:srgbClr val="FF0000"/>
              </a:solidFill>
            </a:endParaRPr>
          </a:p>
          <a:p>
            <a:endParaRPr lang="vi-VN"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457200" y="1600200"/>
            <a:ext cx="8686800" cy="4525963"/>
          </a:xfrm>
        </p:spPr>
        <p:txBody>
          <a:bodyPr>
            <a:normAutofit lnSpcReduction="10000"/>
          </a:bodyPr>
          <a:lstStyle/>
          <a:p>
            <a:r>
              <a:rPr lang="vi-VN" b="1" dirty="0"/>
              <a:t>LEAST(data1,data2,…)</a:t>
            </a:r>
            <a:r>
              <a:rPr lang="vi-VN" dirty="0"/>
              <a:t> – determină cea mai veche (cea mai mică) dată dintre cele transmise ca parametru.</a:t>
            </a:r>
          </a:p>
          <a:p>
            <a:r>
              <a:rPr lang="vi-VN" dirty="0" smtClean="0"/>
              <a:t> </a:t>
            </a:r>
            <a:r>
              <a:rPr lang="vi-VN" b="1" dirty="0"/>
              <a:t>GREATEST(data1,data2,…)</a:t>
            </a:r>
            <a:r>
              <a:rPr lang="vi-VN" dirty="0" smtClean="0"/>
              <a:t> – determină cea mai recentă (cea mai mare) dată dintre cele transmise ca parametru.</a:t>
            </a:r>
          </a:p>
          <a:p>
            <a:pPr>
              <a:buNone/>
            </a:pPr>
            <a:r>
              <a:rPr lang="en-US" b="1" dirty="0">
                <a:solidFill>
                  <a:srgbClr val="FF0000"/>
                </a:solidFill>
              </a:rPr>
              <a:t>select </a:t>
            </a:r>
            <a:r>
              <a:rPr lang="en-US" b="1" dirty="0" err="1" smtClean="0">
                <a:solidFill>
                  <a:srgbClr val="FF0000"/>
                </a:solidFill>
              </a:rPr>
              <a:t>hire_date,sysdate</a:t>
            </a:r>
            <a:r>
              <a:rPr lang="en-US" b="1" dirty="0" smtClean="0">
                <a:solidFill>
                  <a:srgbClr val="FF0000"/>
                </a:solidFill>
              </a:rPr>
              <a:t>, least(</a:t>
            </a:r>
            <a:r>
              <a:rPr lang="en-US" b="1" dirty="0" err="1" smtClean="0">
                <a:solidFill>
                  <a:srgbClr val="FF0000"/>
                </a:solidFill>
              </a:rPr>
              <a:t>hire_date,sysdate</a:t>
            </a:r>
            <a:r>
              <a:rPr lang="en-US" b="1" dirty="0" smtClean="0">
                <a:solidFill>
                  <a:srgbClr val="FF0000"/>
                </a:solidFill>
              </a:rPr>
              <a:t>),</a:t>
            </a:r>
          </a:p>
          <a:p>
            <a:pPr>
              <a:buNone/>
            </a:pPr>
            <a:r>
              <a:rPr lang="en-US" b="1" dirty="0" smtClean="0">
                <a:solidFill>
                  <a:srgbClr val="FF0000"/>
                </a:solidFill>
              </a:rPr>
              <a:t>greatest(</a:t>
            </a:r>
            <a:r>
              <a:rPr lang="en-US" b="1" dirty="0" err="1" smtClean="0">
                <a:solidFill>
                  <a:srgbClr val="FF0000"/>
                </a:solidFill>
              </a:rPr>
              <a:t>hire_date,sysdate</a:t>
            </a:r>
            <a:r>
              <a:rPr lang="en-US" b="1" dirty="0" smtClean="0">
                <a:solidFill>
                  <a:srgbClr val="FF0000"/>
                </a:solidFill>
              </a:rPr>
              <a:t>) from </a:t>
            </a:r>
            <a:r>
              <a:rPr lang="en-US" b="1" dirty="0">
                <a:solidFill>
                  <a:srgbClr val="FF0000"/>
                </a:solidFill>
              </a:rPr>
              <a:t>employees</a:t>
            </a:r>
            <a:endParaRPr lang="en-US" dirty="0" smtClean="0">
              <a:solidFill>
                <a:srgbClr val="FF0000"/>
              </a:solidFill>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Next_day</a:t>
            </a:r>
            <a:r>
              <a:rPr lang="en-US" dirty="0" smtClean="0"/>
              <a:t> </a:t>
            </a:r>
            <a:r>
              <a:rPr lang="en-US" dirty="0" err="1" smtClean="0"/>
              <a:t>si</a:t>
            </a:r>
            <a:r>
              <a:rPr lang="en-US" dirty="0" smtClean="0"/>
              <a:t> </a:t>
            </a:r>
            <a:r>
              <a:rPr lang="en-US" dirty="0" err="1" smtClean="0"/>
              <a:t>last_day</a:t>
            </a:r>
            <a:endParaRPr lang="en-US" dirty="0"/>
          </a:p>
        </p:txBody>
      </p:sp>
      <p:sp>
        <p:nvSpPr>
          <p:cNvPr id="3" name="Substituent conținut 2"/>
          <p:cNvSpPr>
            <a:spLocks noGrp="1"/>
          </p:cNvSpPr>
          <p:nvPr>
            <p:ph idx="1"/>
          </p:nvPr>
        </p:nvSpPr>
        <p:spPr/>
        <p:txBody>
          <a:bodyPr>
            <a:noAutofit/>
          </a:bodyPr>
          <a:lstStyle/>
          <a:p>
            <a:r>
              <a:rPr lang="ro-RO" sz="1800" dirty="0"/>
              <a:t>  </a:t>
            </a:r>
            <a:r>
              <a:rPr lang="ro-RO" sz="1800" b="1" dirty="0"/>
              <a:t>NEXT_DAY(data, </a:t>
            </a:r>
            <a:r>
              <a:rPr lang="ro-RO" sz="1800" b="1" dirty="0" smtClean="0"/>
              <a:t>'</a:t>
            </a:r>
            <a:r>
              <a:rPr lang="ro-RO" sz="1800" b="1" dirty="0" err="1" smtClean="0"/>
              <a:t>ziua</a:t>
            </a:r>
            <a:r>
              <a:rPr lang="ro-RO" sz="1800" b="1" dirty="0" smtClean="0"/>
              <a:t>‘</a:t>
            </a:r>
            <a:r>
              <a:rPr lang="en-US" sz="1800" b="1" dirty="0" smtClean="0"/>
              <a:t>/</a:t>
            </a:r>
            <a:r>
              <a:rPr lang="en-US" sz="1800" b="1" dirty="0" err="1" smtClean="0"/>
              <a:t>nr_zi</a:t>
            </a:r>
            <a:r>
              <a:rPr lang="ro-RO" sz="1800" b="1" dirty="0" smtClean="0"/>
              <a:t>)</a:t>
            </a:r>
            <a:r>
              <a:rPr lang="ro-RO" sz="1800" dirty="0" smtClean="0"/>
              <a:t> – returnează următoarea dată de </a:t>
            </a:r>
            <a:r>
              <a:rPr lang="ro-RO" sz="1800" b="1" dirty="0"/>
              <a:t>'ziua'</a:t>
            </a:r>
            <a:r>
              <a:rPr lang="ro-RO" sz="1800" dirty="0" smtClean="0"/>
              <a:t> de după data transmisă ca parametru, </a:t>
            </a:r>
            <a:endParaRPr lang="en-US" sz="1800" dirty="0" smtClean="0"/>
          </a:p>
          <a:p>
            <a:r>
              <a:rPr lang="ro-RO" sz="1800" dirty="0" smtClean="0"/>
              <a:t>unde </a:t>
            </a:r>
            <a:r>
              <a:rPr lang="ro-RO" sz="1800" b="1" dirty="0"/>
              <a:t>'ziua'</a:t>
            </a:r>
            <a:r>
              <a:rPr lang="ro-RO" sz="1800" dirty="0" smtClean="0"/>
              <a:t> poate fi </a:t>
            </a:r>
            <a:r>
              <a:rPr lang="ro-RO" sz="1800" b="1" dirty="0"/>
              <a:t>'</a:t>
            </a:r>
            <a:r>
              <a:rPr lang="ro-RO" sz="1800" b="1" dirty="0" err="1"/>
              <a:t>Monday</a:t>
            </a:r>
            <a:r>
              <a:rPr lang="ro-RO" sz="1800" b="1" dirty="0"/>
              <a:t>'</a:t>
            </a:r>
            <a:r>
              <a:rPr lang="ro-RO" sz="1800" dirty="0" smtClean="0"/>
              <a:t>, </a:t>
            </a:r>
            <a:r>
              <a:rPr lang="ro-RO" sz="1800" b="1" dirty="0"/>
              <a:t>'</a:t>
            </a:r>
            <a:r>
              <a:rPr lang="ro-RO" sz="1800" b="1" dirty="0" err="1"/>
              <a:t>Tuesday</a:t>
            </a:r>
            <a:r>
              <a:rPr lang="ro-RO" sz="1800" b="1" dirty="0"/>
              <a:t>'</a:t>
            </a:r>
            <a:r>
              <a:rPr lang="ro-RO" sz="1800" dirty="0" smtClean="0"/>
              <a:t> </a:t>
            </a:r>
            <a:r>
              <a:rPr lang="ro-RO" sz="1800" dirty="0" err="1" smtClean="0"/>
              <a:t>etc</a:t>
            </a:r>
            <a:r>
              <a:rPr lang="en-US" sz="1800" dirty="0" smtClean="0"/>
              <a:t> </a:t>
            </a:r>
            <a:r>
              <a:rPr lang="en-US" sz="1800" dirty="0" err="1" smtClean="0"/>
              <a:t>pentru</a:t>
            </a:r>
            <a:r>
              <a:rPr lang="en-US" sz="1800" dirty="0" smtClean="0"/>
              <a:t> </a:t>
            </a:r>
            <a:r>
              <a:rPr lang="en-US" sz="1800" dirty="0" err="1" smtClean="0"/>
              <a:t>limba</a:t>
            </a:r>
            <a:r>
              <a:rPr lang="en-US" sz="1800" dirty="0" smtClean="0"/>
              <a:t> </a:t>
            </a:r>
            <a:r>
              <a:rPr lang="en-US" sz="1800" dirty="0" err="1" smtClean="0"/>
              <a:t>engleza</a:t>
            </a:r>
            <a:r>
              <a:rPr lang="en-US" sz="1800" dirty="0" smtClean="0"/>
              <a:t> a </a:t>
            </a:r>
            <a:r>
              <a:rPr lang="en-US" sz="1800" dirty="0" err="1" smtClean="0"/>
              <a:t>sesiunii</a:t>
            </a:r>
            <a:r>
              <a:rPr lang="en-US" sz="1800" dirty="0" smtClean="0"/>
              <a:t> de </a:t>
            </a:r>
            <a:r>
              <a:rPr lang="en-US" sz="1800" dirty="0" err="1" smtClean="0"/>
              <a:t>lucru</a:t>
            </a:r>
            <a:endParaRPr lang="en-US" sz="1800" dirty="0" smtClean="0"/>
          </a:p>
          <a:p>
            <a:r>
              <a:rPr lang="en-US" sz="1800" dirty="0" err="1" smtClean="0"/>
              <a:t>Unde</a:t>
            </a:r>
            <a:r>
              <a:rPr lang="en-US" sz="1800" dirty="0" smtClean="0"/>
              <a:t> </a:t>
            </a:r>
            <a:r>
              <a:rPr lang="en-US" sz="1800" dirty="0" err="1" smtClean="0"/>
              <a:t>nr_zi</a:t>
            </a:r>
            <a:r>
              <a:rPr lang="en-US" sz="1800" dirty="0" smtClean="0"/>
              <a:t> </a:t>
            </a:r>
            <a:r>
              <a:rPr lang="en-US" sz="1800" dirty="0" err="1" smtClean="0"/>
              <a:t>poate</a:t>
            </a:r>
            <a:r>
              <a:rPr lang="en-US" sz="1800" dirty="0" smtClean="0"/>
              <a:t> fi </a:t>
            </a:r>
            <a:r>
              <a:rPr lang="ro-RO" sz="1800" dirty="0" smtClean="0"/>
              <a:t>1</a:t>
            </a:r>
            <a:r>
              <a:rPr lang="en-US" sz="1800" dirty="0" smtClean="0"/>
              <a:t> </a:t>
            </a:r>
            <a:r>
              <a:rPr lang="en-US" sz="1800" dirty="0" err="1" smtClean="0"/>
              <a:t>pt</a:t>
            </a:r>
            <a:r>
              <a:rPr lang="en-US" sz="1800" dirty="0" smtClean="0"/>
              <a:t> </a:t>
            </a:r>
            <a:r>
              <a:rPr lang="ro-RO" sz="1800" dirty="0" smtClean="0"/>
              <a:t>duminica</a:t>
            </a:r>
            <a:r>
              <a:rPr lang="en-US" sz="1800" dirty="0" smtClean="0"/>
              <a:t>, </a:t>
            </a:r>
            <a:r>
              <a:rPr lang="en-US" sz="1800" dirty="0" smtClean="0"/>
              <a:t>2 </a:t>
            </a:r>
            <a:r>
              <a:rPr lang="en-US" sz="1800" dirty="0" err="1" smtClean="0"/>
              <a:t>pt</a:t>
            </a:r>
            <a:r>
              <a:rPr lang="en-US" sz="1800" dirty="0" smtClean="0"/>
              <a:t> </a:t>
            </a:r>
            <a:r>
              <a:rPr lang="ro-RO" sz="1800" dirty="0" smtClean="0"/>
              <a:t>luni</a:t>
            </a:r>
            <a:r>
              <a:rPr lang="en-US" sz="1800" dirty="0" smtClean="0"/>
              <a:t>….</a:t>
            </a:r>
            <a:r>
              <a:rPr lang="ro-RO" sz="1800" dirty="0" smtClean="0"/>
              <a:t>7 pentru </a:t>
            </a:r>
            <a:r>
              <a:rPr lang="ro-RO" sz="1800" dirty="0" err="1" smtClean="0"/>
              <a:t>sambata</a:t>
            </a:r>
            <a:endParaRPr lang="en-US" sz="1800" dirty="0" smtClean="0"/>
          </a:p>
          <a:p>
            <a:r>
              <a:rPr lang="en-US" sz="1800" dirty="0" err="1" smtClean="0">
                <a:effectLst>
                  <a:outerShdw blurRad="38100" dist="38100" dir="2700000" algn="tl">
                    <a:srgbClr val="000000">
                      <a:alpha val="43137"/>
                    </a:srgbClr>
                  </a:outerShdw>
                </a:effectLst>
              </a:rPr>
              <a:t>Extragerea</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zilei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curente</a:t>
            </a:r>
            <a:r>
              <a:rPr lang="en-US" sz="1800" dirty="0" smtClean="0">
                <a:effectLst>
                  <a:outerShdw blurRad="38100" dist="38100" dir="2700000" algn="tl">
                    <a:srgbClr val="000000">
                      <a:alpha val="43137"/>
                    </a:srgbClr>
                  </a:outerShdw>
                </a:effectLst>
              </a:rPr>
              <a:t> a </a:t>
            </a:r>
            <a:r>
              <a:rPr lang="en-US" sz="1800" dirty="0" err="1" smtClean="0">
                <a:effectLst>
                  <a:outerShdw blurRad="38100" dist="38100" dir="2700000" algn="tl">
                    <a:srgbClr val="000000">
                      <a:alpha val="43137"/>
                    </a:srgbClr>
                  </a:outerShdw>
                </a:effectLst>
              </a:rPr>
              <a:t>datei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sistem</a:t>
            </a:r>
            <a:endParaRPr lang="en-US" sz="1800" dirty="0" smtClean="0">
              <a:effectLst>
                <a:outerShdw blurRad="38100" dist="38100" dir="2700000" algn="tl">
                  <a:srgbClr val="000000">
                    <a:alpha val="43137"/>
                  </a:srgbClr>
                </a:outerShdw>
              </a:effectLst>
            </a:endParaRPr>
          </a:p>
          <a:p>
            <a:pPr>
              <a:buNone/>
            </a:pPr>
            <a:r>
              <a:rPr lang="en-US" sz="1800" dirty="0" smtClean="0">
                <a:solidFill>
                  <a:srgbClr val="FF0000"/>
                </a:solidFill>
              </a:rPr>
              <a:t>select </a:t>
            </a:r>
            <a:r>
              <a:rPr lang="en-US" sz="1800" dirty="0" err="1" smtClean="0">
                <a:solidFill>
                  <a:srgbClr val="FF0000"/>
                </a:solidFill>
              </a:rPr>
              <a:t>to_char</a:t>
            </a:r>
            <a:r>
              <a:rPr lang="en-US" sz="1800" dirty="0" smtClean="0">
                <a:solidFill>
                  <a:srgbClr val="FF0000"/>
                </a:solidFill>
              </a:rPr>
              <a:t> (</a:t>
            </a:r>
            <a:r>
              <a:rPr lang="en-US" sz="1800" dirty="0" err="1" smtClean="0">
                <a:solidFill>
                  <a:srgbClr val="FF0000"/>
                </a:solidFill>
              </a:rPr>
              <a:t>to_date</a:t>
            </a:r>
            <a:r>
              <a:rPr lang="en-US" sz="1800" dirty="0" smtClean="0">
                <a:solidFill>
                  <a:srgbClr val="FF0000"/>
                </a:solidFill>
              </a:rPr>
              <a:t> (</a:t>
            </a:r>
            <a:r>
              <a:rPr lang="en-US" sz="1800" dirty="0" err="1" smtClean="0">
                <a:solidFill>
                  <a:srgbClr val="FF0000"/>
                </a:solidFill>
              </a:rPr>
              <a:t>sysdate</a:t>
            </a:r>
            <a:r>
              <a:rPr lang="en-US" sz="1800" dirty="0" smtClean="0">
                <a:solidFill>
                  <a:srgbClr val="FF0000"/>
                </a:solidFill>
              </a:rPr>
              <a:t>, '</a:t>
            </a:r>
            <a:r>
              <a:rPr lang="en-US" sz="1800" dirty="0" err="1" smtClean="0">
                <a:solidFill>
                  <a:srgbClr val="FF0000"/>
                </a:solidFill>
              </a:rPr>
              <a:t>dd</a:t>
            </a:r>
            <a:r>
              <a:rPr lang="en-US" sz="1800" dirty="0" smtClean="0">
                <a:solidFill>
                  <a:srgbClr val="FF0000"/>
                </a:solidFill>
              </a:rPr>
              <a:t>-mm-</a:t>
            </a:r>
            <a:r>
              <a:rPr lang="en-US" sz="1800" dirty="0" err="1" smtClean="0">
                <a:solidFill>
                  <a:srgbClr val="FF0000"/>
                </a:solidFill>
              </a:rPr>
              <a:t>yyyy</a:t>
            </a:r>
            <a:r>
              <a:rPr lang="en-US" sz="1800" dirty="0" smtClean="0">
                <a:solidFill>
                  <a:srgbClr val="FF0000"/>
                </a:solidFill>
              </a:rPr>
              <a:t>'), 'Day') from dual </a:t>
            </a:r>
          </a:p>
          <a:p>
            <a:r>
              <a:rPr lang="en-US" sz="1800" dirty="0" err="1" smtClean="0">
                <a:effectLst>
                  <a:outerShdw blurRad="38100" dist="38100" dir="2700000" algn="tl">
                    <a:srgbClr val="000000">
                      <a:alpha val="43137"/>
                    </a:srgbClr>
                  </a:outerShdw>
                </a:effectLst>
              </a:rPr>
              <a:t>Extrageti</a:t>
            </a:r>
            <a:r>
              <a:rPr lang="en-US" sz="1800" dirty="0" smtClean="0">
                <a:effectLst>
                  <a:outerShdw blurRad="38100" dist="38100" dir="2700000" algn="tl">
                    <a:srgbClr val="000000">
                      <a:alpha val="43137"/>
                    </a:srgbClr>
                  </a:outerShdw>
                </a:effectLst>
              </a:rPr>
              <a:t> data </a:t>
            </a:r>
            <a:r>
              <a:rPr lang="en-US" sz="1800" dirty="0" err="1" smtClean="0">
                <a:effectLst>
                  <a:outerShdw blurRad="38100" dist="38100" dir="2700000" algn="tl">
                    <a:srgbClr val="000000">
                      <a:alpha val="43137"/>
                    </a:srgbClr>
                  </a:outerShdw>
                </a:effectLst>
              </a:rPr>
              <a:t>zilei</a:t>
            </a:r>
            <a:r>
              <a:rPr lang="en-US" sz="1800" dirty="0" smtClean="0">
                <a:effectLst>
                  <a:outerShdw blurRad="38100" dist="38100" dir="2700000" algn="tl">
                    <a:srgbClr val="000000">
                      <a:alpha val="43137"/>
                    </a:srgbClr>
                  </a:outerShdw>
                </a:effectLst>
              </a:rPr>
              <a:t> de </a:t>
            </a:r>
            <a:r>
              <a:rPr lang="ro-RO" sz="1800" dirty="0" err="1" smtClean="0">
                <a:effectLst>
                  <a:outerShdw blurRad="38100" dist="38100" dir="2700000" algn="tl">
                    <a:srgbClr val="000000">
                      <a:alpha val="43137"/>
                    </a:srgbClr>
                  </a:outerShdw>
                </a:effectLst>
              </a:rPr>
              <a:t>sambata</a:t>
            </a:r>
            <a:r>
              <a:rPr lang="ro-RO"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ce</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urmeaza</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datei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curente</a:t>
            </a:r>
            <a:r>
              <a:rPr lang="en-US" sz="1800" dirty="0" smtClean="0">
                <a:effectLst>
                  <a:outerShdw blurRad="38100" dist="38100" dir="2700000" algn="tl">
                    <a:srgbClr val="000000">
                      <a:alpha val="43137"/>
                    </a:srgbClr>
                  </a:outerShdw>
                </a:effectLst>
              </a:rPr>
              <a:t>:</a:t>
            </a:r>
          </a:p>
          <a:p>
            <a:pPr>
              <a:buNone/>
            </a:pPr>
            <a:r>
              <a:rPr lang="en-US" sz="1800" b="1" dirty="0" smtClean="0">
                <a:solidFill>
                  <a:srgbClr val="FF0000"/>
                </a:solidFill>
              </a:rPr>
              <a:t>SELECT NEXT_DAY(sysdate,7) "NEXT DAY"</a:t>
            </a:r>
          </a:p>
          <a:p>
            <a:pPr>
              <a:buNone/>
            </a:pPr>
            <a:r>
              <a:rPr lang="en-US" sz="1800" b="1" dirty="0" smtClean="0">
                <a:solidFill>
                  <a:srgbClr val="FF0000"/>
                </a:solidFill>
              </a:rPr>
              <a:t>     FROM DUAL;</a:t>
            </a:r>
          </a:p>
          <a:p>
            <a:r>
              <a:rPr lang="ro-RO" sz="1800" b="1" dirty="0"/>
              <a:t>LAST_DAY(data)</a:t>
            </a:r>
            <a:r>
              <a:rPr lang="ro-RO" sz="1800" dirty="0"/>
              <a:t> – returnează ultima zi din luna din care face parte data transmisă ca parametru</a:t>
            </a:r>
            <a:r>
              <a:rPr lang="ro-RO" sz="1800" dirty="0" smtClean="0"/>
              <a:t>.</a:t>
            </a:r>
            <a:endParaRPr lang="en-US" sz="1800" dirty="0" smtClean="0"/>
          </a:p>
          <a:p>
            <a:pPr>
              <a:buNone/>
            </a:pPr>
            <a:r>
              <a:rPr lang="en-US" sz="1800" b="1" dirty="0" smtClean="0">
                <a:solidFill>
                  <a:srgbClr val="FF0000"/>
                </a:solidFill>
              </a:rPr>
              <a:t>1.	</a:t>
            </a:r>
            <a:r>
              <a:rPr lang="ro-RO" sz="1800" b="1" dirty="0" smtClean="0">
                <a:solidFill>
                  <a:srgbClr val="FF0000"/>
                </a:solidFill>
              </a:rPr>
              <a:t>select </a:t>
            </a:r>
            <a:r>
              <a:rPr lang="ro-RO" sz="1800" b="1" dirty="0" err="1" smtClean="0">
                <a:solidFill>
                  <a:srgbClr val="FF0000"/>
                </a:solidFill>
              </a:rPr>
              <a:t>last</a:t>
            </a:r>
            <a:r>
              <a:rPr lang="ro-RO" sz="1800" b="1" dirty="0" smtClean="0">
                <a:solidFill>
                  <a:srgbClr val="FF0000"/>
                </a:solidFill>
              </a:rPr>
              <a:t>_</a:t>
            </a:r>
            <a:r>
              <a:rPr lang="ro-RO" sz="1800" b="1" dirty="0" err="1" smtClean="0">
                <a:solidFill>
                  <a:srgbClr val="FF0000"/>
                </a:solidFill>
              </a:rPr>
              <a:t>day</a:t>
            </a:r>
            <a:r>
              <a:rPr lang="ro-RO" sz="1800" b="1" dirty="0" smtClean="0">
                <a:solidFill>
                  <a:srgbClr val="FF0000"/>
                </a:solidFill>
              </a:rPr>
              <a:t>(</a:t>
            </a:r>
            <a:r>
              <a:rPr lang="ro-RO" sz="1800" b="1" dirty="0" err="1" smtClean="0">
                <a:solidFill>
                  <a:srgbClr val="FF0000"/>
                </a:solidFill>
              </a:rPr>
              <a:t>sysdate</a:t>
            </a:r>
            <a:r>
              <a:rPr lang="ro-RO" sz="1800" b="1" dirty="0">
                <a:solidFill>
                  <a:srgbClr val="FF0000"/>
                </a:solidFill>
              </a:rPr>
              <a:t>)</a:t>
            </a:r>
            <a:endParaRPr lang="ro-RO" sz="1800" dirty="0" smtClean="0">
              <a:solidFill>
                <a:srgbClr val="FF0000"/>
              </a:solidFill>
            </a:endParaRPr>
          </a:p>
          <a:p>
            <a:pPr>
              <a:buNone/>
            </a:pPr>
            <a:r>
              <a:rPr lang="ro-RO" sz="1800" b="1" dirty="0" err="1" smtClean="0">
                <a:solidFill>
                  <a:srgbClr val="FF0000"/>
                </a:solidFill>
              </a:rPr>
              <a:t>from</a:t>
            </a:r>
            <a:r>
              <a:rPr lang="ro-RO" sz="1800" b="1" dirty="0" smtClean="0">
                <a:solidFill>
                  <a:srgbClr val="FF0000"/>
                </a:solidFill>
              </a:rPr>
              <a:t> dual</a:t>
            </a:r>
            <a:endParaRPr lang="en-US" sz="1800" b="1" dirty="0" smtClean="0">
              <a:solidFill>
                <a:srgbClr val="FF0000"/>
              </a:solidFill>
            </a:endParaRPr>
          </a:p>
          <a:p>
            <a:pPr marL="457200" indent="-457200">
              <a:buNone/>
            </a:pPr>
            <a:r>
              <a:rPr lang="en-US" sz="2000" b="1" dirty="0" smtClean="0">
                <a:solidFill>
                  <a:srgbClr val="FF0000"/>
                </a:solidFill>
              </a:rPr>
              <a:t>2.	</a:t>
            </a:r>
            <a:r>
              <a:rPr lang="ro-RO" sz="2000" b="1" dirty="0" smtClean="0">
                <a:solidFill>
                  <a:srgbClr val="FF0000"/>
                </a:solidFill>
              </a:rPr>
              <a:t>select </a:t>
            </a:r>
            <a:r>
              <a:rPr lang="ro-RO" sz="2000" b="1" dirty="0" err="1" smtClean="0">
                <a:solidFill>
                  <a:srgbClr val="FF0000"/>
                </a:solidFill>
              </a:rPr>
              <a:t>last</a:t>
            </a:r>
            <a:r>
              <a:rPr lang="ro-RO" sz="2000" b="1" dirty="0" smtClean="0">
                <a:solidFill>
                  <a:srgbClr val="FF0000"/>
                </a:solidFill>
              </a:rPr>
              <a:t>_</a:t>
            </a:r>
            <a:r>
              <a:rPr lang="ro-RO" sz="2000" b="1" dirty="0" err="1" smtClean="0">
                <a:solidFill>
                  <a:srgbClr val="FF0000"/>
                </a:solidFill>
              </a:rPr>
              <a:t>day</a:t>
            </a:r>
            <a:r>
              <a:rPr lang="ro-RO" sz="2000" b="1" dirty="0" smtClean="0">
                <a:solidFill>
                  <a:srgbClr val="FF0000"/>
                </a:solidFill>
              </a:rPr>
              <a:t>(ADD_MONTHS(</a:t>
            </a:r>
            <a:r>
              <a:rPr lang="ro-RO" sz="2000" b="1" dirty="0" err="1" smtClean="0">
                <a:solidFill>
                  <a:srgbClr val="FF0000"/>
                </a:solidFill>
              </a:rPr>
              <a:t>sysdate</a:t>
            </a:r>
            <a:r>
              <a:rPr lang="ro-RO" sz="2000" b="1" dirty="0" smtClean="0">
                <a:solidFill>
                  <a:srgbClr val="FF0000"/>
                </a:solidFill>
              </a:rPr>
              <a:t>,12))</a:t>
            </a:r>
            <a:endParaRPr lang="ro-RO" sz="2000" dirty="0" smtClean="0">
              <a:solidFill>
                <a:srgbClr val="FF0000"/>
              </a:solidFill>
            </a:endParaRPr>
          </a:p>
          <a:p>
            <a:pPr>
              <a:buNone/>
            </a:pPr>
            <a:r>
              <a:rPr lang="ro-RO" sz="2000" b="1" dirty="0" err="1" smtClean="0">
                <a:solidFill>
                  <a:srgbClr val="FF0000"/>
                </a:solidFill>
              </a:rPr>
              <a:t>from</a:t>
            </a:r>
            <a:r>
              <a:rPr lang="ro-RO" sz="2000" b="1" dirty="0" smtClean="0">
                <a:solidFill>
                  <a:srgbClr val="FF0000"/>
                </a:solidFill>
              </a:rPr>
              <a:t> dual</a:t>
            </a:r>
            <a:endParaRPr lang="ro-RO" sz="2000" dirty="0" smtClean="0">
              <a:solidFill>
                <a:srgbClr val="FF0000"/>
              </a:solidFill>
            </a:endParaRPr>
          </a:p>
          <a:p>
            <a:endParaRPr lang="en-US" sz="18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1435608" y="357166"/>
            <a:ext cx="7498080" cy="5891234"/>
          </a:xfrm>
        </p:spPr>
        <p:txBody>
          <a:bodyPr>
            <a:noAutofit/>
          </a:bodyPr>
          <a:lstStyle/>
          <a:p>
            <a:pPr marL="425196" indent="-342900">
              <a:buFont typeface="+mj-lt"/>
              <a:buAutoNum type="arabicPeriod"/>
            </a:pPr>
            <a:r>
              <a:rPr lang="ro-RO" sz="1400" b="1" dirty="0">
                <a:solidFill>
                  <a:srgbClr val="FF0000"/>
                </a:solidFill>
                <a:effectLst>
                  <a:outerShdw blurRad="38100" dist="38100" dir="2700000" algn="tl">
                    <a:srgbClr val="000000">
                      <a:alpha val="43137"/>
                    </a:srgbClr>
                  </a:outerShdw>
                </a:effectLst>
              </a:rPr>
              <a:t>ROUND(data,'format')</a:t>
            </a:r>
            <a:r>
              <a:rPr lang="ro-RO" sz="1400" dirty="0">
                <a:solidFill>
                  <a:srgbClr val="FF0000"/>
                </a:solidFill>
                <a:effectLst>
                  <a:outerShdw blurRad="38100" dist="38100" dir="2700000" algn="tl">
                    <a:srgbClr val="000000">
                      <a:alpha val="43137"/>
                    </a:srgbClr>
                  </a:outerShdw>
                </a:effectLst>
              </a:rPr>
              <a:t> </a:t>
            </a:r>
            <a:r>
              <a:rPr lang="en-US" sz="1400" dirty="0" err="1" smtClean="0">
                <a:solidFill>
                  <a:srgbClr val="FF0000"/>
                </a:solidFill>
                <a:effectLst>
                  <a:outerShdw blurRad="38100" dist="38100" dir="2700000" algn="tl">
                    <a:srgbClr val="000000">
                      <a:alpha val="43137"/>
                    </a:srgbClr>
                  </a:outerShdw>
                </a:effectLst>
              </a:rPr>
              <a:t>rotunjeste</a:t>
            </a:r>
            <a:r>
              <a:rPr lang="en-US" sz="1400" dirty="0" smtClean="0">
                <a:solidFill>
                  <a:srgbClr val="FF0000"/>
                </a:solidFill>
                <a:effectLst>
                  <a:outerShdw blurRad="38100" dist="38100" dir="2700000" algn="tl">
                    <a:srgbClr val="000000">
                      <a:alpha val="43137"/>
                    </a:srgbClr>
                  </a:outerShdw>
                </a:effectLst>
              </a:rPr>
              <a:t> </a:t>
            </a:r>
            <a:r>
              <a:rPr lang="ro-RO" sz="1400" dirty="0" smtClean="0">
                <a:solidFill>
                  <a:srgbClr val="FF0000"/>
                </a:solidFill>
                <a:effectLst>
                  <a:outerShdw blurRad="38100" dist="38100" dir="2700000" algn="tl">
                    <a:srgbClr val="000000">
                      <a:alpha val="43137"/>
                    </a:srgbClr>
                  </a:outerShdw>
                </a:effectLst>
              </a:rPr>
              <a:t>data specificată conform formatului specificat</a:t>
            </a:r>
            <a:endParaRPr lang="en-US" sz="1400" dirty="0" smtClean="0">
              <a:solidFill>
                <a:srgbClr val="FF0000"/>
              </a:solidFill>
              <a:effectLst>
                <a:outerShdw blurRad="38100" dist="38100" dir="2700000" algn="tl">
                  <a:srgbClr val="000000">
                    <a:alpha val="43137"/>
                  </a:srgbClr>
                </a:outerShdw>
              </a:effectLst>
            </a:endParaRPr>
          </a:p>
          <a:p>
            <a:r>
              <a:rPr lang="vi-VN" sz="1400" dirty="0" smtClean="0"/>
              <a:t>Câteva dintre formatele cele mai uzuale sunt:</a:t>
            </a:r>
          </a:p>
          <a:p>
            <a:pPr lvl="0"/>
            <a:r>
              <a:rPr lang="vi-VN" sz="1400" dirty="0" smtClean="0"/>
              <a:t> </a:t>
            </a:r>
            <a:r>
              <a:rPr lang="vi-VN" sz="1400" b="1" dirty="0"/>
              <a:t>y</a:t>
            </a:r>
            <a:r>
              <a:rPr lang="vi-VN" sz="1400" dirty="0" smtClean="0"/>
              <a:t>, </a:t>
            </a:r>
            <a:r>
              <a:rPr lang="vi-VN" sz="1400" b="1" dirty="0"/>
              <a:t>yy</a:t>
            </a:r>
            <a:r>
              <a:rPr lang="vi-VN" sz="1400" dirty="0" smtClean="0"/>
              <a:t>, </a:t>
            </a:r>
            <a:r>
              <a:rPr lang="vi-VN" sz="1400" b="1" dirty="0"/>
              <a:t>yyyy</a:t>
            </a:r>
            <a:r>
              <a:rPr lang="vi-VN" sz="1400" dirty="0"/>
              <a:t>, </a:t>
            </a:r>
            <a:r>
              <a:rPr lang="vi-VN" sz="1400" b="1" dirty="0"/>
              <a:t>year</a:t>
            </a:r>
            <a:r>
              <a:rPr lang="vi-VN" sz="1400" dirty="0" smtClean="0"/>
              <a:t> – se rotunjeşte data la cea mai apropiată dată de 1 Ianuarie. Dacă data este înainte de 1 iulie, se va returna data de 1 ianuarie a aceluiaşi an. Dacă data este după data de 1 iulie se va returna data de 1 ianuarie a anului următor.</a:t>
            </a:r>
          </a:p>
          <a:p>
            <a:pPr lvl="0"/>
            <a:r>
              <a:rPr lang="vi-VN" sz="1400" dirty="0" smtClean="0"/>
              <a:t> </a:t>
            </a:r>
            <a:r>
              <a:rPr lang="vi-VN" sz="1400" b="1" dirty="0"/>
              <a:t>mm</a:t>
            </a:r>
            <a:r>
              <a:rPr lang="vi-VN" sz="1400" dirty="0" smtClean="0"/>
              <a:t>, </a:t>
            </a:r>
            <a:r>
              <a:rPr lang="vi-VN" sz="1400" b="1" dirty="0"/>
              <a:t>month</a:t>
            </a:r>
            <a:r>
              <a:rPr lang="vi-VN" sz="1400" dirty="0" smtClean="0"/>
              <a:t> – rotunjeşte data la cel mai apropiat început de lună. Orice dată calendaristică aflată după data de </a:t>
            </a:r>
            <a:r>
              <a:rPr lang="vi-VN" sz="1400" b="1" dirty="0"/>
              <a:t>16</a:t>
            </a:r>
            <a:r>
              <a:rPr lang="vi-VN" sz="1400" dirty="0" smtClean="0"/>
              <a:t>, inclusiv, este rotunjită la prima zi a lunii următoare.</a:t>
            </a:r>
          </a:p>
          <a:p>
            <a:pPr lvl="0"/>
            <a:r>
              <a:rPr lang="vi-VN" sz="1400" b="1" dirty="0" smtClean="0"/>
              <a:t>ww</a:t>
            </a:r>
            <a:r>
              <a:rPr lang="vi-VN" sz="1400" dirty="0" smtClean="0"/>
              <a:t>, </a:t>
            </a:r>
            <a:r>
              <a:rPr lang="vi-VN" sz="1400" b="1" dirty="0"/>
              <a:t>week</a:t>
            </a:r>
            <a:r>
              <a:rPr lang="vi-VN" sz="1400" dirty="0" smtClean="0"/>
              <a:t> – </a:t>
            </a:r>
            <a:r>
              <a:rPr lang="vi-VN" sz="1400" dirty="0" smtClean="0"/>
              <a:t>se rotunjeşte data la ce</a:t>
            </a:r>
            <a:r>
              <a:rPr lang="en-US" sz="1400" dirty="0" smtClean="0"/>
              <a:t>a</a:t>
            </a:r>
            <a:r>
              <a:rPr lang="vi-VN" sz="1400" dirty="0" smtClean="0"/>
              <a:t> mai apropiat</a:t>
            </a:r>
            <a:r>
              <a:rPr lang="en-US" sz="1400" dirty="0" smtClean="0"/>
              <a:t>a</a:t>
            </a:r>
            <a:r>
              <a:rPr lang="vi-VN" sz="1400" dirty="0" smtClean="0"/>
              <a:t> </a:t>
            </a:r>
            <a:r>
              <a:rPr lang="en-US" sz="1400" dirty="0" err="1" smtClean="0"/>
              <a:t>zi</a:t>
            </a:r>
            <a:r>
              <a:rPr lang="en-US" sz="1400" dirty="0" smtClean="0"/>
              <a:t> in care s-a </a:t>
            </a:r>
            <a:r>
              <a:rPr lang="en-US" sz="1400" dirty="0" err="1" smtClean="0"/>
              <a:t>aflat</a:t>
            </a:r>
            <a:r>
              <a:rPr lang="en-US" sz="1400" dirty="0" smtClean="0"/>
              <a:t> 1 </a:t>
            </a:r>
            <a:r>
              <a:rPr lang="en-US" sz="1400" dirty="0" err="1" smtClean="0"/>
              <a:t>zi</a:t>
            </a:r>
            <a:r>
              <a:rPr lang="en-US" sz="1400" dirty="0" smtClean="0"/>
              <a:t> din an</a:t>
            </a:r>
          </a:p>
          <a:p>
            <a:pPr lvl="0"/>
            <a:r>
              <a:rPr lang="en-US" sz="1400" dirty="0" smtClean="0"/>
              <a:t>Ex..1.Ian.2015 </a:t>
            </a:r>
            <a:r>
              <a:rPr lang="en-US" sz="1400" dirty="0" err="1" smtClean="0"/>
              <a:t>este</a:t>
            </a:r>
            <a:r>
              <a:rPr lang="en-US" sz="1400" dirty="0" smtClean="0"/>
              <a:t> </a:t>
            </a:r>
            <a:r>
              <a:rPr lang="en-US" sz="1400" dirty="0" err="1" smtClean="0"/>
              <a:t>joi</a:t>
            </a:r>
            <a:r>
              <a:rPr lang="en-US" sz="1400" dirty="0" smtClean="0"/>
              <a:t> =&gt; </a:t>
            </a:r>
            <a:r>
              <a:rPr lang="en-US" sz="1400" dirty="0" err="1" smtClean="0"/>
              <a:t>rotunjirea</a:t>
            </a:r>
            <a:r>
              <a:rPr lang="en-US" sz="1400" dirty="0" smtClean="0"/>
              <a:t> se face relative la </a:t>
            </a:r>
            <a:r>
              <a:rPr lang="en-US" sz="1400" dirty="0" err="1" smtClean="0"/>
              <a:t>ziua</a:t>
            </a:r>
            <a:r>
              <a:rPr lang="en-US" sz="1400" dirty="0" smtClean="0"/>
              <a:t> de </a:t>
            </a:r>
            <a:r>
              <a:rPr lang="en-US" sz="1400" dirty="0" err="1" smtClean="0"/>
              <a:t>joi</a:t>
            </a:r>
            <a:endParaRPr lang="vi-VN" sz="1400" dirty="0" smtClean="0"/>
          </a:p>
          <a:p>
            <a:endParaRPr lang="en-US" sz="1400" dirty="0" smtClean="0"/>
          </a:p>
          <a:p>
            <a:pPr marL="425196" indent="-342900">
              <a:buFont typeface="+mj-lt"/>
              <a:buAutoNum type="arabicPeriod"/>
            </a:pPr>
            <a:r>
              <a:rPr lang="en-US" sz="1400" b="1" dirty="0">
                <a:solidFill>
                  <a:schemeClr val="accent5">
                    <a:lumMod val="60000"/>
                    <a:lumOff val="40000"/>
                  </a:schemeClr>
                </a:solidFill>
              </a:rPr>
              <a:t>select </a:t>
            </a:r>
            <a:r>
              <a:rPr lang="en-US" sz="1400" b="1" dirty="0" err="1">
                <a:solidFill>
                  <a:schemeClr val="accent5">
                    <a:lumMod val="60000"/>
                    <a:lumOff val="40000"/>
                  </a:schemeClr>
                </a:solidFill>
              </a:rPr>
              <a:t>sysdate</a:t>
            </a:r>
            <a:r>
              <a:rPr lang="en-US" sz="1400" b="1" dirty="0">
                <a:solidFill>
                  <a:schemeClr val="accent5">
                    <a:lumMod val="60000"/>
                    <a:lumOff val="40000"/>
                  </a:schemeClr>
                </a:solidFill>
              </a:rPr>
              <a:t>,</a:t>
            </a:r>
          </a:p>
          <a:p>
            <a:pPr marL="82296" indent="0">
              <a:buNone/>
            </a:pPr>
            <a:r>
              <a:rPr lang="en-US" sz="1400" b="1" dirty="0">
                <a:solidFill>
                  <a:schemeClr val="accent5">
                    <a:lumMod val="60000"/>
                    <a:lumOff val="40000"/>
                  </a:schemeClr>
                </a:solidFill>
              </a:rPr>
              <a:t>       round(</a:t>
            </a:r>
            <a:r>
              <a:rPr lang="en-US" sz="1400" b="1" dirty="0" err="1">
                <a:solidFill>
                  <a:schemeClr val="accent5">
                    <a:lumMod val="60000"/>
                    <a:lumOff val="40000"/>
                  </a:schemeClr>
                </a:solidFill>
              </a:rPr>
              <a:t>sysdate</a:t>
            </a:r>
            <a:r>
              <a:rPr lang="en-US" sz="1400" b="1" dirty="0">
                <a:solidFill>
                  <a:schemeClr val="accent5">
                    <a:lumMod val="60000"/>
                    <a:lumOff val="40000"/>
                  </a:schemeClr>
                </a:solidFill>
              </a:rPr>
              <a:t>,'mm'),</a:t>
            </a:r>
          </a:p>
          <a:p>
            <a:pPr marL="82296" indent="0">
              <a:buNone/>
            </a:pPr>
            <a:r>
              <a:rPr lang="en-US" sz="1400" b="1" dirty="0">
                <a:solidFill>
                  <a:schemeClr val="accent5">
                    <a:lumMod val="60000"/>
                    <a:lumOff val="40000"/>
                  </a:schemeClr>
                </a:solidFill>
              </a:rPr>
              <a:t>       round(sysdate+26,'mm'),</a:t>
            </a:r>
          </a:p>
          <a:p>
            <a:pPr marL="82296" indent="0">
              <a:buNone/>
            </a:pPr>
            <a:r>
              <a:rPr lang="en-US" sz="1400" b="1" dirty="0">
                <a:solidFill>
                  <a:schemeClr val="accent5">
                    <a:lumMod val="60000"/>
                    <a:lumOff val="40000"/>
                  </a:schemeClr>
                </a:solidFill>
              </a:rPr>
              <a:t>       round(sysdate-20,'mm') </a:t>
            </a:r>
          </a:p>
          <a:p>
            <a:pPr marL="82296" indent="0">
              <a:buNone/>
            </a:pPr>
            <a:r>
              <a:rPr lang="en-US" sz="1400" b="1" dirty="0">
                <a:solidFill>
                  <a:schemeClr val="accent5">
                    <a:lumMod val="60000"/>
                    <a:lumOff val="40000"/>
                  </a:schemeClr>
                </a:solidFill>
              </a:rPr>
              <a:t>	 from </a:t>
            </a:r>
            <a:r>
              <a:rPr lang="en-US" sz="1400" b="1" dirty="0" smtClean="0">
                <a:solidFill>
                  <a:schemeClr val="accent5">
                    <a:lumMod val="60000"/>
                    <a:lumOff val="40000"/>
                  </a:schemeClr>
                </a:solidFill>
              </a:rPr>
              <a:t>dual</a:t>
            </a:r>
          </a:p>
          <a:p>
            <a:pPr marL="425196" indent="-342900">
              <a:buFont typeface="+mj-lt"/>
              <a:buAutoNum type="arabicPeriod" startAt="2"/>
            </a:pPr>
            <a:r>
              <a:rPr lang="en-US" sz="1400" b="1" dirty="0">
                <a:solidFill>
                  <a:schemeClr val="accent5">
                    <a:lumMod val="60000"/>
                    <a:lumOff val="40000"/>
                  </a:schemeClr>
                </a:solidFill>
              </a:rPr>
              <a:t>select ROUND (SYSDATE, 'year'), round(ADD_MONTHS(sysdate,6),'year')   from </a:t>
            </a:r>
            <a:r>
              <a:rPr lang="en-US" sz="1400" b="1" dirty="0" smtClean="0">
                <a:solidFill>
                  <a:schemeClr val="accent5">
                    <a:lumMod val="60000"/>
                    <a:lumOff val="40000"/>
                  </a:schemeClr>
                </a:solidFill>
              </a:rPr>
              <a:t>dual</a:t>
            </a:r>
          </a:p>
          <a:p>
            <a:pPr marL="425196" indent="-342900">
              <a:buFont typeface="+mj-lt"/>
              <a:buAutoNum type="arabicPeriod" startAt="2"/>
            </a:pPr>
            <a:r>
              <a:rPr lang="en-US" sz="1400" b="1" dirty="0">
                <a:solidFill>
                  <a:schemeClr val="accent5">
                    <a:lumMod val="60000"/>
                    <a:lumOff val="40000"/>
                  </a:schemeClr>
                </a:solidFill>
              </a:rPr>
              <a:t>select </a:t>
            </a:r>
            <a:r>
              <a:rPr lang="en-US" sz="1400" b="1" dirty="0" err="1">
                <a:solidFill>
                  <a:schemeClr val="accent5">
                    <a:lumMod val="60000"/>
                    <a:lumOff val="40000"/>
                  </a:schemeClr>
                </a:solidFill>
              </a:rPr>
              <a:t>sysdate</a:t>
            </a:r>
            <a:r>
              <a:rPr lang="en-US" sz="1400" b="1" dirty="0">
                <a:solidFill>
                  <a:schemeClr val="accent5">
                    <a:lumMod val="60000"/>
                    <a:lumOff val="40000"/>
                  </a:schemeClr>
                </a:solidFill>
              </a:rPr>
              <a:t>,</a:t>
            </a:r>
          </a:p>
          <a:p>
            <a:pPr marL="82296" indent="0">
              <a:buNone/>
            </a:pPr>
            <a:r>
              <a:rPr lang="en-US" sz="1400" b="1" dirty="0">
                <a:solidFill>
                  <a:schemeClr val="accent5">
                    <a:lumMod val="60000"/>
                    <a:lumOff val="40000"/>
                  </a:schemeClr>
                </a:solidFill>
              </a:rPr>
              <a:t>       round(</a:t>
            </a:r>
            <a:r>
              <a:rPr lang="en-US" sz="1400" b="1" dirty="0" err="1">
                <a:solidFill>
                  <a:schemeClr val="accent5">
                    <a:lumMod val="60000"/>
                    <a:lumOff val="40000"/>
                  </a:schemeClr>
                </a:solidFill>
              </a:rPr>
              <a:t>sysdate</a:t>
            </a:r>
            <a:r>
              <a:rPr lang="en-US" sz="1400" b="1" dirty="0">
                <a:solidFill>
                  <a:schemeClr val="accent5">
                    <a:lumMod val="60000"/>
                    <a:lumOff val="40000"/>
                  </a:schemeClr>
                </a:solidFill>
              </a:rPr>
              <a:t>,'</a:t>
            </a:r>
            <a:r>
              <a:rPr lang="en-US" sz="1400" b="1" dirty="0" err="1">
                <a:solidFill>
                  <a:schemeClr val="accent5">
                    <a:lumMod val="60000"/>
                    <a:lumOff val="40000"/>
                  </a:schemeClr>
                </a:solidFill>
              </a:rPr>
              <a:t>ww</a:t>
            </a:r>
            <a:r>
              <a:rPr lang="en-US" sz="1400" b="1" dirty="0">
                <a:solidFill>
                  <a:schemeClr val="accent5">
                    <a:lumMod val="60000"/>
                    <a:lumOff val="40000"/>
                  </a:schemeClr>
                </a:solidFill>
              </a:rPr>
              <a:t>'),</a:t>
            </a:r>
          </a:p>
          <a:p>
            <a:pPr marL="82296" indent="0">
              <a:buNone/>
            </a:pPr>
            <a:r>
              <a:rPr lang="en-US" sz="1400" b="1" dirty="0">
                <a:solidFill>
                  <a:schemeClr val="accent5">
                    <a:lumMod val="60000"/>
                    <a:lumOff val="40000"/>
                  </a:schemeClr>
                </a:solidFill>
              </a:rPr>
              <a:t>       round(sysdate+5,'ww'),</a:t>
            </a:r>
          </a:p>
          <a:p>
            <a:pPr marL="82296" indent="0">
              <a:buNone/>
            </a:pPr>
            <a:r>
              <a:rPr lang="en-US" sz="1400" b="1" dirty="0">
                <a:solidFill>
                  <a:schemeClr val="accent5">
                    <a:lumMod val="60000"/>
                    <a:lumOff val="40000"/>
                  </a:schemeClr>
                </a:solidFill>
              </a:rPr>
              <a:t>       round(sysdate-4,'ww') from </a:t>
            </a:r>
            <a:r>
              <a:rPr lang="en-US" sz="1400" b="1" dirty="0" smtClean="0">
                <a:solidFill>
                  <a:schemeClr val="accent5">
                    <a:lumMod val="60000"/>
                    <a:lumOff val="40000"/>
                  </a:schemeClr>
                </a:solidFill>
              </a:rPr>
              <a:t>dual</a:t>
            </a:r>
          </a:p>
          <a:p>
            <a:pPr marL="82296" indent="0">
              <a:buNone/>
            </a:pPr>
            <a:r>
              <a:rPr lang="en-US" sz="1400" b="1" dirty="0" smtClean="0">
                <a:solidFill>
                  <a:srgbClr val="FF0000"/>
                </a:solidFill>
                <a:effectLst>
                  <a:outerShdw blurRad="38100" dist="38100" dir="2700000" algn="tl">
                    <a:srgbClr val="000000">
                      <a:alpha val="43137"/>
                    </a:srgbClr>
                  </a:outerShdw>
                </a:effectLst>
              </a:rPr>
              <a:t>II</a:t>
            </a:r>
            <a:r>
              <a:rPr lang="en-US" sz="1400" b="1" dirty="0" smtClean="0">
                <a:solidFill>
                  <a:srgbClr val="FF0000"/>
                </a:solidFill>
                <a:effectLst>
                  <a:outerShdw blurRad="38100" dist="38100" dir="2700000" algn="tl">
                    <a:srgbClr val="000000">
                      <a:alpha val="43137"/>
                    </a:srgbClr>
                  </a:outerShdw>
                </a:effectLst>
              </a:rPr>
              <a:t>.	</a:t>
            </a:r>
            <a:r>
              <a:rPr lang="ro-RO" sz="1400" b="1" dirty="0" smtClean="0">
                <a:solidFill>
                  <a:srgbClr val="FF0000"/>
                </a:solidFill>
                <a:effectLst>
                  <a:outerShdw blurRad="38100" dist="38100" dir="2700000" algn="tl">
                    <a:srgbClr val="000000">
                      <a:alpha val="43137"/>
                    </a:srgbClr>
                  </a:outerShdw>
                </a:effectLst>
              </a:rPr>
              <a:t>TRUNC(data,'format')</a:t>
            </a:r>
            <a:r>
              <a:rPr lang="en-US" sz="1400" b="1" dirty="0" smtClean="0">
                <a:solidFill>
                  <a:srgbClr val="FF0000"/>
                </a:solidFill>
                <a:effectLst>
                  <a:outerShdw blurRad="38100" dist="38100" dir="2700000" algn="tl">
                    <a:srgbClr val="000000">
                      <a:alpha val="43137"/>
                    </a:srgbClr>
                  </a:outerShdw>
                </a:effectLst>
              </a:rPr>
              <a:t> </a:t>
            </a:r>
            <a:r>
              <a:rPr lang="ro-RO" sz="1400" dirty="0" err="1" smtClean="0">
                <a:solidFill>
                  <a:srgbClr val="FF0000"/>
                </a:solidFill>
                <a:effectLst>
                  <a:outerShdw blurRad="38100" dist="38100" dir="2700000" algn="tl">
                    <a:srgbClr val="000000">
                      <a:alpha val="43137"/>
                    </a:srgbClr>
                  </a:outerShdw>
                </a:effectLst>
              </a:rPr>
              <a:t>trunch</a:t>
            </a:r>
            <a:r>
              <a:rPr lang="en-US" sz="1400" dirty="0" err="1" smtClean="0">
                <a:solidFill>
                  <a:srgbClr val="FF0000"/>
                </a:solidFill>
                <a:effectLst>
                  <a:outerShdw blurRad="38100" dist="38100" dir="2700000" algn="tl">
                    <a:srgbClr val="000000">
                      <a:alpha val="43137"/>
                    </a:srgbClr>
                  </a:outerShdw>
                </a:effectLst>
              </a:rPr>
              <a:t>i</a:t>
            </a:r>
            <a:r>
              <a:rPr lang="ro-RO" sz="1400" dirty="0" err="1" smtClean="0">
                <a:solidFill>
                  <a:srgbClr val="FF0000"/>
                </a:solidFill>
                <a:effectLst>
                  <a:outerShdw blurRad="38100" dist="38100" dir="2700000" algn="tl">
                    <a:srgbClr val="000000">
                      <a:alpha val="43137"/>
                    </a:srgbClr>
                  </a:outerShdw>
                </a:effectLst>
              </a:rPr>
              <a:t>ază</a:t>
            </a:r>
            <a:r>
              <a:rPr lang="ro-RO" sz="1400" dirty="0" smtClean="0">
                <a:solidFill>
                  <a:srgbClr val="FF0000"/>
                </a:solidFill>
                <a:effectLst>
                  <a:outerShdw blurRad="38100" dist="38100" dir="2700000" algn="tl">
                    <a:srgbClr val="000000">
                      <a:alpha val="43137"/>
                    </a:srgbClr>
                  </a:outerShdw>
                </a:effectLst>
              </a:rPr>
              <a:t> </a:t>
            </a:r>
            <a:r>
              <a:rPr lang="ro-RO" sz="1400" dirty="0" smtClean="0">
                <a:solidFill>
                  <a:srgbClr val="FF0000"/>
                </a:solidFill>
                <a:effectLst>
                  <a:outerShdw blurRad="38100" dist="38100" dir="2700000" algn="tl">
                    <a:srgbClr val="000000">
                      <a:alpha val="43137"/>
                    </a:srgbClr>
                  </a:outerShdw>
                </a:effectLst>
              </a:rPr>
              <a:t>data specificată conform formatului specificat</a:t>
            </a:r>
            <a:endParaRPr lang="en-US" sz="1400" dirty="0" smtClean="0">
              <a:solidFill>
                <a:srgbClr val="FF0000"/>
              </a:solidFill>
              <a:effectLst>
                <a:outerShdw blurRad="38100" dist="38100" dir="2700000" algn="tl">
                  <a:srgbClr val="000000">
                    <a:alpha val="43137"/>
                  </a:srgbClr>
                </a:outerShdw>
              </a:effectLst>
            </a:endParaRPr>
          </a:p>
          <a:p>
            <a:pPr>
              <a:buNone/>
            </a:pPr>
            <a:endParaRPr lang="en-US" sz="1400" b="1" dirty="0"/>
          </a:p>
          <a:p>
            <a:endParaRPr lang="en-US" sz="1400" dirty="0"/>
          </a:p>
        </p:txBody>
      </p:sp>
      <p:pic>
        <p:nvPicPr>
          <p:cNvPr id="2" name="Imagine 1"/>
          <p:cNvPicPr>
            <a:picLocks noChangeAspect="1"/>
          </p:cNvPicPr>
          <p:nvPr/>
        </p:nvPicPr>
        <p:blipFill rotWithShape="1">
          <a:blip r:embed="rId2"/>
          <a:srcRect l="1322" r="12775" b="13158"/>
          <a:stretch/>
        </p:blipFill>
        <p:spPr>
          <a:xfrm>
            <a:off x="5292080" y="2996952"/>
            <a:ext cx="3397468" cy="172486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166</TotalTime>
  <Words>360</Words>
  <Application>Microsoft Office PowerPoint</Application>
  <PresentationFormat>Expunere pe ecran (4:3)</PresentationFormat>
  <Paragraphs>57</Paragraphs>
  <Slides>6</Slides>
  <Notes>0</Notes>
  <HiddenSlides>0</HiddenSlides>
  <MMClips>0</MMClips>
  <ScaleCrop>false</ScaleCrop>
  <HeadingPairs>
    <vt:vector size="6" baseType="variant">
      <vt:variant>
        <vt:lpstr>Fonturi utilizate</vt:lpstr>
      </vt:variant>
      <vt:variant>
        <vt:i4>4</vt:i4>
      </vt:variant>
      <vt:variant>
        <vt:lpstr>Temă</vt:lpstr>
      </vt:variant>
      <vt:variant>
        <vt:i4>1</vt:i4>
      </vt:variant>
      <vt:variant>
        <vt:lpstr>Titluri diapozitive</vt:lpstr>
      </vt:variant>
      <vt:variant>
        <vt:i4>6</vt:i4>
      </vt:variant>
    </vt:vector>
  </HeadingPairs>
  <TitlesOfParts>
    <vt:vector size="11" baseType="lpstr">
      <vt:lpstr>Gill Sans MT</vt:lpstr>
      <vt:lpstr>Tahoma</vt:lpstr>
      <vt:lpstr>Verdana</vt:lpstr>
      <vt:lpstr>Wingdings 2</vt:lpstr>
      <vt:lpstr>Solstițiu</vt:lpstr>
      <vt:lpstr> Funcţii asupra datelor calendaristice</vt:lpstr>
      <vt:lpstr>Prezentare PowerPoint</vt:lpstr>
      <vt:lpstr>Prezentare PowerPoint</vt:lpstr>
      <vt:lpstr>Prezentare PowerPoint</vt:lpstr>
      <vt:lpstr>Next_day si last_day</vt:lpstr>
      <vt:lpstr>Prezentare PowerPoint</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Funcţii asupra datelor calendaristice</dc:title>
  <dc:creator>User</dc:creator>
  <cp:lastModifiedBy>Iulia</cp:lastModifiedBy>
  <cp:revision>17</cp:revision>
  <dcterms:created xsi:type="dcterms:W3CDTF">2013-02-01T17:35:11Z</dcterms:created>
  <dcterms:modified xsi:type="dcterms:W3CDTF">2015-01-27T21:51:20Z</dcterms:modified>
</cp:coreProperties>
</file>